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87" r:id="rId4"/>
    <p:sldId id="321" r:id="rId5"/>
    <p:sldId id="263" r:id="rId6"/>
    <p:sldId id="264" r:id="rId7"/>
    <p:sldId id="259" r:id="rId8"/>
    <p:sldId id="261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73" r:id="rId24"/>
    <p:sldId id="276" r:id="rId25"/>
    <p:sldId id="282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04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05" r:id="rId64"/>
    <p:sldId id="320" r:id="rId65"/>
    <p:sldId id="306" r:id="rId66"/>
    <p:sldId id="307" r:id="rId67"/>
    <p:sldId id="310" r:id="rId68"/>
    <p:sldId id="308" r:id="rId69"/>
    <p:sldId id="309" r:id="rId70"/>
    <p:sldId id="283" r:id="rId71"/>
    <p:sldId id="284" r:id="rId72"/>
    <p:sldId id="286" r:id="rId73"/>
    <p:sldId id="285" r:id="rId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984F7-89E3-4FB1-8EA6-E44DAE0C5B38}" type="doc">
      <dgm:prSet loTypeId="urn:microsoft.com/office/officeart/2005/8/layout/hProcess9" loCatId="process" qsTypeId="urn:microsoft.com/office/officeart/2005/8/quickstyle/simple5" qsCatId="simple" csTypeId="urn:microsoft.com/office/officeart/2005/8/colors/colorful1" csCatId="colorful" phldr="1"/>
      <dgm:spPr/>
    </dgm:pt>
    <dgm:pt modelId="{A341D918-4B21-4E3E-A045-08CFFD53879E}">
      <dgm:prSet phldrT="[Texto]"/>
      <dgm:spPr/>
      <dgm:t>
        <a:bodyPr/>
        <a:lstStyle/>
        <a:p>
          <a:r>
            <a:rPr lang="pt-BR" dirty="0" smtClean="0"/>
            <a:t>Dados</a:t>
          </a:r>
          <a:endParaRPr lang="pt-BR" dirty="0"/>
        </a:p>
      </dgm:t>
    </dgm:pt>
    <dgm:pt modelId="{E5947BC2-EF36-479E-A10B-EBFA2640E570}" type="parTrans" cxnId="{09893C02-728B-49A6-B9F4-F8D377AD7C80}">
      <dgm:prSet/>
      <dgm:spPr/>
      <dgm:t>
        <a:bodyPr/>
        <a:lstStyle/>
        <a:p>
          <a:endParaRPr lang="pt-BR"/>
        </a:p>
      </dgm:t>
    </dgm:pt>
    <dgm:pt modelId="{FA5B0A21-09F6-452B-A934-D4DBFE63DFF6}" type="sibTrans" cxnId="{09893C02-728B-49A6-B9F4-F8D377AD7C80}">
      <dgm:prSet/>
      <dgm:spPr/>
      <dgm:t>
        <a:bodyPr/>
        <a:lstStyle/>
        <a:p>
          <a:endParaRPr lang="pt-BR"/>
        </a:p>
      </dgm:t>
    </dgm:pt>
    <dgm:pt modelId="{A5FB9B1A-6775-433F-9399-3F07E95D4727}">
      <dgm:prSet phldrT="[Texto]"/>
      <dgm:spPr/>
      <dgm:t>
        <a:bodyPr/>
        <a:lstStyle/>
        <a:p>
          <a:r>
            <a:rPr lang="pt-BR" dirty="0" smtClean="0"/>
            <a:t>Informação</a:t>
          </a:r>
          <a:endParaRPr lang="pt-BR" dirty="0"/>
        </a:p>
      </dgm:t>
    </dgm:pt>
    <dgm:pt modelId="{8DBA8CE7-FCCC-4779-9A24-276009F8DA1D}" type="parTrans" cxnId="{E1E53434-D0D6-4010-AEC6-176BF5A4A9A4}">
      <dgm:prSet/>
      <dgm:spPr/>
      <dgm:t>
        <a:bodyPr/>
        <a:lstStyle/>
        <a:p>
          <a:endParaRPr lang="pt-BR"/>
        </a:p>
      </dgm:t>
    </dgm:pt>
    <dgm:pt modelId="{0780198C-9865-4C06-BFAE-F3F7EDD241DB}" type="sibTrans" cxnId="{E1E53434-D0D6-4010-AEC6-176BF5A4A9A4}">
      <dgm:prSet/>
      <dgm:spPr/>
      <dgm:t>
        <a:bodyPr/>
        <a:lstStyle/>
        <a:p>
          <a:endParaRPr lang="pt-BR"/>
        </a:p>
      </dgm:t>
    </dgm:pt>
    <dgm:pt modelId="{A4DF25C7-CE5D-4739-84BD-79FD26F3115F}">
      <dgm:prSet phldrT="[Texto]"/>
      <dgm:spPr/>
      <dgm:t>
        <a:bodyPr/>
        <a:lstStyle/>
        <a:p>
          <a:r>
            <a:rPr lang="pt-BR" dirty="0" smtClean="0"/>
            <a:t>Conhecimento</a:t>
          </a:r>
          <a:endParaRPr lang="pt-BR" dirty="0"/>
        </a:p>
      </dgm:t>
    </dgm:pt>
    <dgm:pt modelId="{E169890B-BDDD-41E2-B07E-D8ECC1AA4AEE}" type="parTrans" cxnId="{CD6F9836-7FA7-4007-A016-3ADE20C86DBD}">
      <dgm:prSet/>
      <dgm:spPr/>
      <dgm:t>
        <a:bodyPr/>
        <a:lstStyle/>
        <a:p>
          <a:endParaRPr lang="pt-BR"/>
        </a:p>
      </dgm:t>
    </dgm:pt>
    <dgm:pt modelId="{298C901B-58CA-4FBB-B4FD-FE1C6B946BC8}" type="sibTrans" cxnId="{CD6F9836-7FA7-4007-A016-3ADE20C86DBD}">
      <dgm:prSet/>
      <dgm:spPr/>
      <dgm:t>
        <a:bodyPr/>
        <a:lstStyle/>
        <a:p>
          <a:endParaRPr lang="pt-BR"/>
        </a:p>
      </dgm:t>
    </dgm:pt>
    <dgm:pt modelId="{F038FA9C-2308-44FD-B6DC-E6C7D0A89C1A}">
      <dgm:prSet phldrT="[Texto]"/>
      <dgm:spPr/>
      <dgm:t>
        <a:bodyPr/>
        <a:lstStyle/>
        <a:p>
          <a:r>
            <a:rPr lang="pt-BR" dirty="0" smtClean="0"/>
            <a:t>Sabedoria</a:t>
          </a:r>
          <a:endParaRPr lang="pt-BR" dirty="0"/>
        </a:p>
      </dgm:t>
    </dgm:pt>
    <dgm:pt modelId="{49A693F8-F314-4AAB-BAE0-B1E42DA56BA6}" type="parTrans" cxnId="{3F666722-DDA0-416C-9F1C-F4EBD10DE73A}">
      <dgm:prSet/>
      <dgm:spPr/>
      <dgm:t>
        <a:bodyPr/>
        <a:lstStyle/>
        <a:p>
          <a:endParaRPr lang="pt-BR"/>
        </a:p>
      </dgm:t>
    </dgm:pt>
    <dgm:pt modelId="{6C6BD3D8-79C6-4B3A-9202-D065DEA72F76}" type="sibTrans" cxnId="{3F666722-DDA0-416C-9F1C-F4EBD10DE73A}">
      <dgm:prSet/>
      <dgm:spPr/>
      <dgm:t>
        <a:bodyPr/>
        <a:lstStyle/>
        <a:p>
          <a:endParaRPr lang="pt-BR"/>
        </a:p>
      </dgm:t>
    </dgm:pt>
    <dgm:pt modelId="{93880853-60D3-4B20-8E5C-5E64D0B3B6CF}" type="pres">
      <dgm:prSet presAssocID="{807984F7-89E3-4FB1-8EA6-E44DAE0C5B38}" presName="CompostProcess" presStyleCnt="0">
        <dgm:presLayoutVars>
          <dgm:dir/>
          <dgm:resizeHandles val="exact"/>
        </dgm:presLayoutVars>
      </dgm:prSet>
      <dgm:spPr/>
    </dgm:pt>
    <dgm:pt modelId="{46A5658D-4D68-4501-90BE-FCC9D9C0CBFE}" type="pres">
      <dgm:prSet presAssocID="{807984F7-89E3-4FB1-8EA6-E44DAE0C5B38}" presName="arrow" presStyleLbl="bgShp" presStyleIdx="0" presStyleCnt="1" custLinFactNeighborX="189" custLinFactNeighborY="-241"/>
      <dgm:spPr/>
    </dgm:pt>
    <dgm:pt modelId="{34D33E54-E45D-4ABB-B5DE-2B5D68C732C3}" type="pres">
      <dgm:prSet presAssocID="{807984F7-89E3-4FB1-8EA6-E44DAE0C5B38}" presName="linearProcess" presStyleCnt="0"/>
      <dgm:spPr/>
    </dgm:pt>
    <dgm:pt modelId="{2088A9D1-3737-412A-AB0A-C0C841AA463F}" type="pres">
      <dgm:prSet presAssocID="{A341D918-4B21-4E3E-A045-08CFFD53879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C3BA7FC-F8F9-4C30-9327-4A1E4FE0EEC5}" type="pres">
      <dgm:prSet presAssocID="{FA5B0A21-09F6-452B-A934-D4DBFE63DFF6}" presName="sibTrans" presStyleCnt="0"/>
      <dgm:spPr/>
    </dgm:pt>
    <dgm:pt modelId="{EC5719E3-7652-45FB-8878-B29CB1A56515}" type="pres">
      <dgm:prSet presAssocID="{A5FB9B1A-6775-433F-9399-3F07E95D472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C9BCE0-664A-4874-B098-44227D61B673}" type="pres">
      <dgm:prSet presAssocID="{0780198C-9865-4C06-BFAE-F3F7EDD241DB}" presName="sibTrans" presStyleCnt="0"/>
      <dgm:spPr/>
    </dgm:pt>
    <dgm:pt modelId="{2BD1778C-93A4-4619-B2B6-82EDA83234F0}" type="pres">
      <dgm:prSet presAssocID="{A4DF25C7-CE5D-4739-84BD-79FD26F3115F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675098-499E-413D-84E3-90744932C3E2}" type="pres">
      <dgm:prSet presAssocID="{298C901B-58CA-4FBB-B4FD-FE1C6B946BC8}" presName="sibTrans" presStyleCnt="0"/>
      <dgm:spPr/>
    </dgm:pt>
    <dgm:pt modelId="{93F16983-F694-47CD-BE83-74D2AD018530}" type="pres">
      <dgm:prSet presAssocID="{F038FA9C-2308-44FD-B6DC-E6C7D0A89C1A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893C02-728B-49A6-B9F4-F8D377AD7C80}" srcId="{807984F7-89E3-4FB1-8EA6-E44DAE0C5B38}" destId="{A341D918-4B21-4E3E-A045-08CFFD53879E}" srcOrd="0" destOrd="0" parTransId="{E5947BC2-EF36-479E-A10B-EBFA2640E570}" sibTransId="{FA5B0A21-09F6-452B-A934-D4DBFE63DFF6}"/>
    <dgm:cxn modelId="{2575F10C-2989-4431-AF36-E84DE901FD81}" type="presOf" srcId="{A4DF25C7-CE5D-4739-84BD-79FD26F3115F}" destId="{2BD1778C-93A4-4619-B2B6-82EDA83234F0}" srcOrd="0" destOrd="0" presId="urn:microsoft.com/office/officeart/2005/8/layout/hProcess9"/>
    <dgm:cxn modelId="{6F09E407-B258-4EC4-B43A-5414AEE14AF7}" type="presOf" srcId="{A5FB9B1A-6775-433F-9399-3F07E95D4727}" destId="{EC5719E3-7652-45FB-8878-B29CB1A56515}" srcOrd="0" destOrd="0" presId="urn:microsoft.com/office/officeart/2005/8/layout/hProcess9"/>
    <dgm:cxn modelId="{06162155-F321-4E1E-9D4F-D7F157A079D2}" type="presOf" srcId="{F038FA9C-2308-44FD-B6DC-E6C7D0A89C1A}" destId="{93F16983-F694-47CD-BE83-74D2AD018530}" srcOrd="0" destOrd="0" presId="urn:microsoft.com/office/officeart/2005/8/layout/hProcess9"/>
    <dgm:cxn modelId="{E1E53434-D0D6-4010-AEC6-176BF5A4A9A4}" srcId="{807984F7-89E3-4FB1-8EA6-E44DAE0C5B38}" destId="{A5FB9B1A-6775-433F-9399-3F07E95D4727}" srcOrd="1" destOrd="0" parTransId="{8DBA8CE7-FCCC-4779-9A24-276009F8DA1D}" sibTransId="{0780198C-9865-4C06-BFAE-F3F7EDD241DB}"/>
    <dgm:cxn modelId="{941C3AB6-16CB-4158-9FF0-F007F35479BD}" type="presOf" srcId="{807984F7-89E3-4FB1-8EA6-E44DAE0C5B38}" destId="{93880853-60D3-4B20-8E5C-5E64D0B3B6CF}" srcOrd="0" destOrd="0" presId="urn:microsoft.com/office/officeart/2005/8/layout/hProcess9"/>
    <dgm:cxn modelId="{A739D557-3B0C-483C-B49A-3A4325D3C877}" type="presOf" srcId="{A341D918-4B21-4E3E-A045-08CFFD53879E}" destId="{2088A9D1-3737-412A-AB0A-C0C841AA463F}" srcOrd="0" destOrd="0" presId="urn:microsoft.com/office/officeart/2005/8/layout/hProcess9"/>
    <dgm:cxn modelId="{CD6F9836-7FA7-4007-A016-3ADE20C86DBD}" srcId="{807984F7-89E3-4FB1-8EA6-E44DAE0C5B38}" destId="{A4DF25C7-CE5D-4739-84BD-79FD26F3115F}" srcOrd="2" destOrd="0" parTransId="{E169890B-BDDD-41E2-B07E-D8ECC1AA4AEE}" sibTransId="{298C901B-58CA-4FBB-B4FD-FE1C6B946BC8}"/>
    <dgm:cxn modelId="{3F666722-DDA0-416C-9F1C-F4EBD10DE73A}" srcId="{807984F7-89E3-4FB1-8EA6-E44DAE0C5B38}" destId="{F038FA9C-2308-44FD-B6DC-E6C7D0A89C1A}" srcOrd="3" destOrd="0" parTransId="{49A693F8-F314-4AAB-BAE0-B1E42DA56BA6}" sibTransId="{6C6BD3D8-79C6-4B3A-9202-D065DEA72F76}"/>
    <dgm:cxn modelId="{851B4B85-7D5C-4209-A1D3-2A239E1D539C}" type="presParOf" srcId="{93880853-60D3-4B20-8E5C-5E64D0B3B6CF}" destId="{46A5658D-4D68-4501-90BE-FCC9D9C0CBFE}" srcOrd="0" destOrd="0" presId="urn:microsoft.com/office/officeart/2005/8/layout/hProcess9"/>
    <dgm:cxn modelId="{A3B40EE1-60A8-4865-BDF1-FDF7D5F7A1CF}" type="presParOf" srcId="{93880853-60D3-4B20-8E5C-5E64D0B3B6CF}" destId="{34D33E54-E45D-4ABB-B5DE-2B5D68C732C3}" srcOrd="1" destOrd="0" presId="urn:microsoft.com/office/officeart/2005/8/layout/hProcess9"/>
    <dgm:cxn modelId="{B6E5FF67-5B20-48C4-9966-2A65BDE720E0}" type="presParOf" srcId="{34D33E54-E45D-4ABB-B5DE-2B5D68C732C3}" destId="{2088A9D1-3737-412A-AB0A-C0C841AA463F}" srcOrd="0" destOrd="0" presId="urn:microsoft.com/office/officeart/2005/8/layout/hProcess9"/>
    <dgm:cxn modelId="{D558882D-1CFD-4826-BF95-D62811DCAC01}" type="presParOf" srcId="{34D33E54-E45D-4ABB-B5DE-2B5D68C732C3}" destId="{7C3BA7FC-F8F9-4C30-9327-4A1E4FE0EEC5}" srcOrd="1" destOrd="0" presId="urn:microsoft.com/office/officeart/2005/8/layout/hProcess9"/>
    <dgm:cxn modelId="{B21A0C85-1C6B-438E-ADFD-170DA0D23508}" type="presParOf" srcId="{34D33E54-E45D-4ABB-B5DE-2B5D68C732C3}" destId="{EC5719E3-7652-45FB-8878-B29CB1A56515}" srcOrd="2" destOrd="0" presId="urn:microsoft.com/office/officeart/2005/8/layout/hProcess9"/>
    <dgm:cxn modelId="{F692C626-9EA0-49ED-866D-959601AADBAC}" type="presParOf" srcId="{34D33E54-E45D-4ABB-B5DE-2B5D68C732C3}" destId="{A7C9BCE0-664A-4874-B098-44227D61B673}" srcOrd="3" destOrd="0" presId="urn:microsoft.com/office/officeart/2005/8/layout/hProcess9"/>
    <dgm:cxn modelId="{F980B4FA-8FD2-41B7-890E-BE11C6C058FD}" type="presParOf" srcId="{34D33E54-E45D-4ABB-B5DE-2B5D68C732C3}" destId="{2BD1778C-93A4-4619-B2B6-82EDA83234F0}" srcOrd="4" destOrd="0" presId="urn:microsoft.com/office/officeart/2005/8/layout/hProcess9"/>
    <dgm:cxn modelId="{626B055E-A429-4FA2-9B70-B4D35574BC32}" type="presParOf" srcId="{34D33E54-E45D-4ABB-B5DE-2B5D68C732C3}" destId="{BF675098-499E-413D-84E3-90744932C3E2}" srcOrd="5" destOrd="0" presId="urn:microsoft.com/office/officeart/2005/8/layout/hProcess9"/>
    <dgm:cxn modelId="{19218B42-7AD0-4031-B907-CCC7C6330C2D}" type="presParOf" srcId="{34D33E54-E45D-4ABB-B5DE-2B5D68C732C3}" destId="{93F16983-F694-47CD-BE83-74D2AD01853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658D-4D68-4501-90BE-FCC9D9C0CBFE}">
      <dsp:nvSpPr>
        <dsp:cNvPr id="0" name=""/>
        <dsp:cNvSpPr/>
      </dsp:nvSpPr>
      <dsp:spPr>
        <a:xfrm>
          <a:off x="847036" y="0"/>
          <a:ext cx="9398436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88A9D1-3737-412A-AB0A-C0C841AA463F}">
      <dsp:nvSpPr>
        <dsp:cNvPr id="0" name=""/>
        <dsp:cNvSpPr/>
      </dsp:nvSpPr>
      <dsp:spPr>
        <a:xfrm>
          <a:off x="1159" y="1625600"/>
          <a:ext cx="2577808" cy="216746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Dados</a:t>
          </a:r>
          <a:endParaRPr lang="pt-BR" sz="2800" kern="1200" dirty="0"/>
        </a:p>
      </dsp:txBody>
      <dsp:txXfrm>
        <a:off x="106966" y="1731407"/>
        <a:ext cx="2366194" cy="1955852"/>
      </dsp:txXfrm>
    </dsp:sp>
    <dsp:sp modelId="{EC5719E3-7652-45FB-8878-B29CB1A56515}">
      <dsp:nvSpPr>
        <dsp:cNvPr id="0" name=""/>
        <dsp:cNvSpPr/>
      </dsp:nvSpPr>
      <dsp:spPr>
        <a:xfrm>
          <a:off x="2826778" y="1625600"/>
          <a:ext cx="2577808" cy="216746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Informação</a:t>
          </a:r>
          <a:endParaRPr lang="pt-BR" sz="2800" kern="1200" dirty="0"/>
        </a:p>
      </dsp:txBody>
      <dsp:txXfrm>
        <a:off x="2932585" y="1731407"/>
        <a:ext cx="2366194" cy="1955852"/>
      </dsp:txXfrm>
    </dsp:sp>
    <dsp:sp modelId="{2BD1778C-93A4-4619-B2B6-82EDA83234F0}">
      <dsp:nvSpPr>
        <dsp:cNvPr id="0" name=""/>
        <dsp:cNvSpPr/>
      </dsp:nvSpPr>
      <dsp:spPr>
        <a:xfrm>
          <a:off x="5652397" y="1625600"/>
          <a:ext cx="2577808" cy="216746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Conhecimento</a:t>
          </a:r>
          <a:endParaRPr lang="pt-BR" sz="2800" kern="1200" dirty="0"/>
        </a:p>
      </dsp:txBody>
      <dsp:txXfrm>
        <a:off x="5758204" y="1731407"/>
        <a:ext cx="2366194" cy="1955852"/>
      </dsp:txXfrm>
    </dsp:sp>
    <dsp:sp modelId="{93F16983-F694-47CD-BE83-74D2AD018530}">
      <dsp:nvSpPr>
        <dsp:cNvPr id="0" name=""/>
        <dsp:cNvSpPr/>
      </dsp:nvSpPr>
      <dsp:spPr>
        <a:xfrm>
          <a:off x="8478015" y="1625600"/>
          <a:ext cx="2577808" cy="216746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Sabedoria</a:t>
          </a:r>
          <a:endParaRPr lang="pt-BR" sz="2800" kern="1200" dirty="0"/>
        </a:p>
      </dsp:txBody>
      <dsp:txXfrm>
        <a:off x="8583822" y="1731407"/>
        <a:ext cx="2366194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06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96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3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94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48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20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71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11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14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23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97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BDE07-FEAF-4D54-AB87-BD7DA2E18DDF}" type="datetimeFigureOut">
              <a:rPr lang="pt-BR" smtClean="0"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BA6DC-EF76-44F5-8327-4CD139003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0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1.folha.uol.com.br/ciencia/2015/05/1626815-quando-nicolas-cage-faz-filmes-mortes-sao-evitadas-veja-outras-correlacoes-estatisticas-que-mentem.shtml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81" y="292461"/>
            <a:ext cx="4404904" cy="58732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aixaDeTexto 4"/>
          <p:cNvSpPr txBox="1"/>
          <p:nvPr/>
        </p:nvSpPr>
        <p:spPr>
          <a:xfrm>
            <a:off x="287383" y="627017"/>
            <a:ext cx="6858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/>
              <a:t>Leandro Costa de Azevedo</a:t>
            </a:r>
          </a:p>
          <a:p>
            <a:endParaRPr lang="pt-BR" sz="3200" dirty="0"/>
          </a:p>
          <a:p>
            <a:r>
              <a:rPr lang="pt-BR" sz="3200" dirty="0" smtClean="0"/>
              <a:t>Graduação: Administração </a:t>
            </a:r>
          </a:p>
          <a:p>
            <a:r>
              <a:rPr lang="pt-BR" sz="3200" dirty="0" smtClean="0"/>
              <a:t>Pós-graduação: Gestão Estratégica de Projetos e Inteligência Artificial</a:t>
            </a:r>
          </a:p>
          <a:p>
            <a:r>
              <a:rPr lang="pt-BR" sz="3200" dirty="0" smtClean="0"/>
              <a:t>Mestrado: Administração de Empresas e Inovação </a:t>
            </a:r>
          </a:p>
          <a:p>
            <a:r>
              <a:rPr lang="pt-BR" sz="3200" dirty="0" smtClean="0"/>
              <a:t>Docência: Desde 2007 </a:t>
            </a:r>
          </a:p>
          <a:p>
            <a:r>
              <a:rPr lang="pt-BR" sz="3200" dirty="0" smtClean="0"/>
              <a:t>Carreira na tecnologia e na administração </a:t>
            </a:r>
          </a:p>
          <a:p>
            <a:r>
              <a:rPr lang="pt-BR" sz="3200" dirty="0" smtClean="0"/>
              <a:t>Empreendedor</a:t>
            </a:r>
          </a:p>
          <a:p>
            <a:r>
              <a:rPr lang="pt-BR" sz="3200" dirty="0" smtClean="0"/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1235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5" y="583474"/>
            <a:ext cx="3352800" cy="381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235" y="747033"/>
            <a:ext cx="5766174" cy="206148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590" y="3351913"/>
            <a:ext cx="3767410" cy="35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91" y="481012"/>
            <a:ext cx="7248525" cy="22383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025" y="3074261"/>
            <a:ext cx="67818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13" y="606335"/>
            <a:ext cx="7277100" cy="2667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48" y="3411718"/>
            <a:ext cx="55530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6" y="743086"/>
            <a:ext cx="7400925" cy="16097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5" y="2630124"/>
            <a:ext cx="5381997" cy="40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7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40973" y="718456"/>
            <a:ext cx="3605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/>
              <a:t>Necessidades </a:t>
            </a:r>
            <a:endParaRPr lang="pt-BR" sz="4400" b="1" dirty="0"/>
          </a:p>
        </p:txBody>
      </p:sp>
      <p:sp>
        <p:nvSpPr>
          <p:cNvPr id="5" name="Mais 4"/>
          <p:cNvSpPr/>
          <p:nvPr/>
        </p:nvSpPr>
        <p:spPr>
          <a:xfrm>
            <a:off x="4082143" y="1487897"/>
            <a:ext cx="1972492" cy="19202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6054634" y="3408137"/>
            <a:ext cx="4617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/>
              <a:t>Ideias em prática </a:t>
            </a:r>
            <a:endParaRPr lang="pt-BR" sz="44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975" y="-21497"/>
            <a:ext cx="2105025" cy="34956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" y="3474178"/>
            <a:ext cx="4486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38" y="882560"/>
            <a:ext cx="6852361" cy="26182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81" y="3256053"/>
            <a:ext cx="62007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5" y="267789"/>
            <a:ext cx="11840256" cy="61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91737" y="281413"/>
            <a:ext cx="10485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1 – Ao realizar trabalhos em grupo, você: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a. Sempre dá ideias e gosta de participar do processo de elaboração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do trabalho;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Nunca participa efetivamente e gosta que os outros façam tudo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por você;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Dá boas ideias e colabora, mas só quando pedem sua ajuda.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91737" y="2144210"/>
            <a:ext cx="104851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2 – Ao terminar os estudos, qual foi a sua reação?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a. Ficou extremamente inseguro, porque não tinha noção do que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faria dali pra frente e por isso demorou a decidir que carreira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seguir;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Apesar do medo, decidiu ir à luta e traçar metas profissionais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Sentiu-se contente e confiante em enfrentar os desafios que a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vida iria lhe proporcionar.</a:t>
            </a:r>
          </a:p>
        </p:txBody>
      </p:sp>
      <p:sp>
        <p:nvSpPr>
          <p:cNvPr id="7" name="Retângulo 6"/>
          <p:cNvSpPr/>
          <p:nvPr/>
        </p:nvSpPr>
        <p:spPr>
          <a:xfrm>
            <a:off x="291737" y="4284006"/>
            <a:ext cx="122877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3 – No início de sua carreira profissional, você: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a. Tentava adquirir conhecimentos e experiência com os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demais funcionários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, mas nunca acreditou que isto o levaria a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crescer profissionalmente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Sempre observava os profissionais à sua volta,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principalmente os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mais experientes, a fim de acumular conhecimentos que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o fizessem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crescer;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Não dava a mínima para o que os outros estavam fazendo,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o importante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era cumprir as suas tarefas.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3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4800" y="273376"/>
            <a:ext cx="115562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4 – Em sua vida profissional, quando surgem outras oportunidades de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emprego você:</a:t>
            </a:r>
          </a:p>
          <a:p>
            <a:pPr marL="342900" indent="-342900">
              <a:buAutoNum type="alphaLcPeriod"/>
            </a:pPr>
            <a:r>
              <a:rPr lang="pt-BR" dirty="0" smtClean="0">
                <a:solidFill>
                  <a:srgbClr val="767373"/>
                </a:solidFill>
                <a:latin typeface="Roboto-Light"/>
              </a:rPr>
              <a:t>Nunca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as aceita, por mais positivas que elas sejam. A ideia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de encarar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um novo desafio o deixa muito inseguro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Fica extremamente contente por ter surgido a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oportunidade de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ascender profissionalmente em um ambiente novo 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na companhia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de outros profissionais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Analisa durante dias se esta será a melhor escolha e, se chegar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à conclusão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de que não tem nada a perder, aceita o desafio.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304800" y="3173662"/>
            <a:ext cx="10485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5 – Em qual dos perfis abaixo você melhor se encaixa?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a. O líder;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O observador;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O flexível.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4800" y="4584450"/>
            <a:ext cx="115562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6 – Com que frequência você se informa sobre economia e o mundo dos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negócios?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a. Pelo menos três vezes por semana;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Todos os dias, de preferência de manhã e à noite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Nunca. Fica sabendo das novidades somente quando alguém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o informa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2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1074" y="457200"/>
            <a:ext cx="261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Sábio Monge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12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61108" y="194999"/>
            <a:ext cx="117522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7 – Como você toma decisões importantes na sua vida profissional ou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pessoal?</a:t>
            </a:r>
          </a:p>
          <a:p>
            <a:pPr marL="342900" indent="-342900">
              <a:buAutoNum type="alphaLcPeriod"/>
            </a:pPr>
            <a:r>
              <a:rPr lang="pt-BR" dirty="0" smtClean="0">
                <a:solidFill>
                  <a:srgbClr val="767373"/>
                </a:solidFill>
                <a:latin typeface="Roboto-Light"/>
              </a:rPr>
              <a:t>Consulta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a opinião de amigos e parentes, mas a decisão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final sempre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é sua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Sempre coloca a opinião das pessoas próximas a você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em primeiro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lugar, afinal, elas gostam de você e só querem o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seu bem;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Não escuta a opinião de terceiros. Você é a pessoa mais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indicada para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tomar suas próprias decisões e traçar o seu caminho.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61107" y="2780322"/>
            <a:ext cx="117522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8 – Se algo der errado em algum projeto profissional, você:</a:t>
            </a:r>
          </a:p>
          <a:p>
            <a:pPr marL="342900" indent="-342900">
              <a:buAutoNum type="alphaLcPeriod"/>
            </a:pPr>
            <a:r>
              <a:rPr lang="pt-BR" dirty="0" smtClean="0">
                <a:solidFill>
                  <a:srgbClr val="767373"/>
                </a:solidFill>
                <a:latin typeface="Roboto-Light"/>
              </a:rPr>
              <a:t>Não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se deixa abalar, afinal, para que as coisas sejam resolvidas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é necessário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manter a calma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Acredita que tudo irá se resolver da melhor maneira, mas que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é preciso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trabalhar para que a melhora aconteça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Acha que o mundo está desabando e que, por mais que você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se esforce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, nada poderá ajudá-lo a resolver o problema.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61106" y="4811647"/>
            <a:ext cx="117522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9 – Você se considera criativo?</a:t>
            </a:r>
          </a:p>
          <a:p>
            <a:pPr marL="342900" indent="-342900">
              <a:buAutoNum type="alphaLcPeriod"/>
            </a:pPr>
            <a:r>
              <a:rPr lang="pt-BR" dirty="0" smtClean="0">
                <a:solidFill>
                  <a:srgbClr val="767373"/>
                </a:solidFill>
                <a:latin typeface="Roboto-Light"/>
              </a:rPr>
              <a:t>Sim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. Sempre procuro transformar ideias simples em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negócios efetivos;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Não. Por mais que eu me esforce para ter ideias, nada me vem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à cabeça;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Às vezes. Em dias de muita inspiração consigo ter ideias.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93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5611" y="291962"/>
            <a:ext cx="116738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10 – Como você projeta sua vida para daqui 5 anos?</a:t>
            </a:r>
          </a:p>
          <a:p>
            <a:pPr marL="342900" indent="-342900">
              <a:buAutoNum type="alphaLcPeriod"/>
            </a:pPr>
            <a:r>
              <a:rPr lang="pt-BR" dirty="0" smtClean="0">
                <a:solidFill>
                  <a:srgbClr val="767373"/>
                </a:solidFill>
                <a:latin typeface="Roboto-Light"/>
              </a:rPr>
              <a:t>Procuro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não pensar no futuro, pois meu sucesso depende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muito da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oportunidade dada por outras pessoas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b. Tenho vários planos, entre eles o de montar meu próprio negócio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.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Porém, não tenho muita certeza de que dará certo, pois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muitas empresas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fecham logo no início de sua existência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;</a:t>
            </a:r>
          </a:p>
          <a:p>
            <a:endParaRPr lang="pt-BR" dirty="0">
              <a:solidFill>
                <a:srgbClr val="767373"/>
              </a:solidFill>
              <a:latin typeface="Roboto-Light"/>
            </a:endParaRP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c. Imagino-me um empreendedor de sucesso, com meu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próprio negócio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concretizado e bastante competitivo no mercado.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Tenho este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anseio e só depende de mim alcançá-lo.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265611" y="335118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Questões A B </a:t>
            </a:r>
            <a:r>
              <a:rPr lang="pt-BR" b="1" dirty="0" smtClean="0">
                <a:solidFill>
                  <a:srgbClr val="767373"/>
                </a:solidFill>
                <a:latin typeface="Roboto-Bold"/>
              </a:rPr>
              <a:t>C</a:t>
            </a:r>
          </a:p>
          <a:p>
            <a:endParaRPr lang="pt-BR" b="1" dirty="0">
              <a:solidFill>
                <a:srgbClr val="767373"/>
              </a:solidFill>
              <a:latin typeface="Roboto-Bold"/>
            </a:endParaRP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1°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2 0 1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2°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0 1 2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3°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1 2 0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4°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0 2 1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5°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2 1 0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6°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1 2 0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7°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1 0 2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8°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1 2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0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9°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2 0 1</a:t>
            </a:r>
          </a:p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10°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0 1 2</a:t>
            </a:r>
          </a:p>
        </p:txBody>
      </p:sp>
    </p:spTree>
    <p:extLst>
      <p:ext uri="{BB962C8B-B14F-4D97-AF65-F5344CB8AC3E}">
        <p14:creationId xmlns:p14="http://schemas.microsoft.com/office/powerpoint/2010/main" val="24945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00297" y="273376"/>
            <a:ext cx="11647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De 0 a 6 pontos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: você não possui o perfil empreendedor. Se o seu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grande objetivo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profissional é constituir seu próprio negócio, é necessário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que você mude diversas características se quiser obter sucesso. Comece</a:t>
            </a:r>
          </a:p>
          <a:p>
            <a:r>
              <a:rPr lang="pt-BR" dirty="0" smtClean="0">
                <a:solidFill>
                  <a:srgbClr val="767373"/>
                </a:solidFill>
                <a:latin typeface="Roboto-Light"/>
              </a:rPr>
              <a:t>se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informando mais sobre o ramo em que quer atuar, procure ser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mais otimista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, ativo e mais seguro no momento de tomar decisões. Porém,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não é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interessante forçar a barra. Se você não nasceu para ser empresário,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com certeza encontrará sua aptidão e obterá sucesso no que se propor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a fazer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00297" y="2423887"/>
            <a:ext cx="11647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De 7 a 14 pontos: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se sua intenção é investir em um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empreendimento, ainda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faltam alguns passos importantes para que você consiga êxito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.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Você pode ser criativo, mas tem dificuldades em administrar uma equipe. Ou gosta de enfrentar desafios, mas sente-se inseguro no momento de tomar decisões importantes... Administrar uma empresa é uma tarefa difícil e requer bastante preparação. Portanto, você precisa se aperfeiçoar, e somente após se sentir seguro deve aceitar este desafio.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0297" y="4445454"/>
            <a:ext cx="1149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67373"/>
                </a:solidFill>
                <a:latin typeface="Roboto-Bold"/>
              </a:rPr>
              <a:t>De 15 a 21 pontos: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você nasceu para o empreendedorismo, pois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possui as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principais características que um empresário necessita ter: é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otimista, criativo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, independente e tem espírito de liderança. Você sente-se à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vontade para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tomar decisões difíceis, adora encarar desafios e sabe aproveitar as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oportunidades. Portanto, se você sempre objetivou ter seu próprio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negócio, agora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mais que nunca você sabe que tem grandes chances de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montá-lo, administrá-lo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com excelência e caminhar rumo ao sucesso!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Para ajudá-lo a desenvolver o seu perfil empreendedor, recorra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às associações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comerciais e empresariais, que oferecem cursos e </a:t>
            </a:r>
            <a:r>
              <a:rPr lang="pt-BR" dirty="0" smtClean="0">
                <a:solidFill>
                  <a:srgbClr val="767373"/>
                </a:solidFill>
                <a:latin typeface="Roboto-Light"/>
              </a:rPr>
              <a:t>palestras, além </a:t>
            </a:r>
            <a:r>
              <a:rPr lang="pt-BR" dirty="0">
                <a:solidFill>
                  <a:srgbClr val="767373"/>
                </a:solidFill>
                <a:latin typeface="Roboto-Light"/>
              </a:rPr>
              <a:t>de consultoria jurídica e contábil, tudo para auxiliá-lo a desenvolver</a:t>
            </a:r>
          </a:p>
          <a:p>
            <a:r>
              <a:rPr lang="pt-BR" dirty="0">
                <a:solidFill>
                  <a:srgbClr val="767373"/>
                </a:solidFill>
                <a:latin typeface="Roboto-Light"/>
              </a:rPr>
              <a:t>seu talento e tomar as decisões corretas.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03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89" y="535577"/>
            <a:ext cx="10160862" cy="60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22513" y="483326"/>
            <a:ext cx="60481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Perfil empreendedor é nato ou pode ser desenvolvido?</a:t>
            </a:r>
            <a:endParaRPr lang="pt-BR" sz="4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21679" y="1545155"/>
            <a:ext cx="60481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A característica de um empreendedor é correr altos riscos?</a:t>
            </a:r>
            <a:endParaRPr lang="pt-BR" sz="4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857793" y="4445726"/>
            <a:ext cx="60481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/>
              <a:t>Só é empreendedor aquele que nasce com um dom?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27868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4" y="0"/>
            <a:ext cx="10481311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 rot="10800000">
            <a:off x="10633165" y="222069"/>
            <a:ext cx="1292662" cy="641386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3600" b="1" dirty="0" smtClean="0"/>
              <a:t>Qual processo é o mais difícil na visão de vocês?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20035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FD1E9-F99C-4F56-988E-5DD3DFF3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0"/>
            <a:ext cx="10846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3" y="1421130"/>
            <a:ext cx="3886200" cy="43815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95" y="1925955"/>
            <a:ext cx="5429250" cy="337185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663441" y="391885"/>
            <a:ext cx="1880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1 Tonelada 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1494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42602"/>
            <a:ext cx="9282248" cy="64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51" y="435836"/>
            <a:ext cx="90035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Parábola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8200" y="1991134"/>
            <a:ext cx="99125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rgbClr val="292929"/>
                </a:solidFill>
                <a:latin typeface="charter"/>
              </a:rPr>
              <a:t>Um monge e seu discípulo estavam andando quando encontraram uma casa bem pobre pelo caminho. Descobriram que nela vivia uma família cujo único sustento era tirado de uma vaca que possuíam. O monge então, antes de ir embora daquele lugar, empurrou a vaca daquela família no precipício. O discípulo não entendeu porque o mestre tirou o único sustento deles. Ele não se explicou, e apenas foram embora.</a:t>
            </a:r>
          </a:p>
          <a:p>
            <a:r>
              <a:rPr lang="pt-BR" i="1" dirty="0">
                <a:solidFill>
                  <a:srgbClr val="292929"/>
                </a:solidFill>
                <a:latin typeface="charter"/>
              </a:rPr>
              <a:t>Anos depois, o discípulo voltou àquele lugar, e encontrou uma casa melhor e a família em condições melhores. Ele perguntou aos moradores o que aconteceu com a pobre família que morava ali antes, e eles responderam que eram eles mesmos. Contaram que depois que a vaca que tinham morreu tragicamente, eles tiveram que arrumar outros modos de sobreviver. Começaram a plantar frutas e hortaliças, e com isso, conseguiram melhorar de vida.</a:t>
            </a:r>
            <a:endParaRPr lang="pt-BR" b="0" i="1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6067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23" y="165054"/>
            <a:ext cx="6845481" cy="65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31" y="0"/>
            <a:ext cx="9968865" cy="6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62" y="117292"/>
            <a:ext cx="9446487" cy="63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6" y="858610"/>
            <a:ext cx="11721974" cy="215891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0" y="3195365"/>
            <a:ext cx="4742498" cy="33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" y="599835"/>
            <a:ext cx="8584747" cy="338086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84945" y="6095879"/>
            <a:ext cx="1004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latin typeface="Roboto"/>
              </a:rPr>
              <a:t>UC: Inovação</a:t>
            </a:r>
            <a:r>
              <a:rPr lang="pt-BR" sz="2800" dirty="0">
                <a:latin typeface="Roboto"/>
              </a:rPr>
              <a:t>, sustentabilidade e competitividade empresarial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48" y="3037074"/>
            <a:ext cx="2612586" cy="25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02863" y="3468906"/>
            <a:ext cx="896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4B3293"/>
                </a:solidFill>
                <a:latin typeface="Roboto-Light"/>
              </a:rPr>
              <a:t>https</a:t>
            </a:r>
            <a:r>
              <a:rPr lang="pt-BR" dirty="0">
                <a:solidFill>
                  <a:srgbClr val="4B3293"/>
                </a:solidFill>
                <a:latin typeface="Roboto-Light"/>
              </a:rPr>
              <a:t>://</a:t>
            </a:r>
            <a:r>
              <a:rPr lang="pt-BR" dirty="0" smtClean="0">
                <a:solidFill>
                  <a:srgbClr val="4B3293"/>
                </a:solidFill>
                <a:latin typeface="Roboto-Light"/>
              </a:rPr>
              <a:t>www.youtube.com/watch?v=ma8BHdAyieM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63" y="277905"/>
            <a:ext cx="8157043" cy="273120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84" y="4298032"/>
            <a:ext cx="7196935" cy="23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2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18" y="284349"/>
            <a:ext cx="9931629" cy="241850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4" y="2854418"/>
            <a:ext cx="7687492" cy="37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41" y="1872502"/>
            <a:ext cx="9683023" cy="3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3" y="142739"/>
            <a:ext cx="6073957" cy="27394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0" y="2248445"/>
            <a:ext cx="6013270" cy="43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2" y="185329"/>
            <a:ext cx="6071915" cy="64375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793" y="250642"/>
            <a:ext cx="6089469" cy="630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3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Parábola – O sábio monge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3256189"/>
            <a:ext cx="2895600" cy="3219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51" y="1690688"/>
            <a:ext cx="3348215" cy="257283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66" y="3851706"/>
            <a:ext cx="2676525" cy="28860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799" y="1561151"/>
            <a:ext cx="2584133" cy="23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1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858828"/>
            <a:ext cx="6897188" cy="517289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39633" y="522514"/>
            <a:ext cx="933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Síndrome da Jaula Pequena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4933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87680" y="176910"/>
            <a:ext cx="95054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Roboto-Light"/>
              </a:rPr>
              <a:t>A criatividade nos permite ter ideias. Quanto mais a desenvolvemos,</a:t>
            </a:r>
          </a:p>
          <a:p>
            <a:r>
              <a:rPr lang="pt-BR" dirty="0">
                <a:latin typeface="Roboto-Light"/>
              </a:rPr>
              <a:t>maior é a chance de criarmos. Muita gente se sente insegura</a:t>
            </a:r>
          </a:p>
          <a:p>
            <a:r>
              <a:rPr lang="pt-BR" dirty="0">
                <a:latin typeface="Roboto-Light"/>
              </a:rPr>
              <a:t>quando são solicitadas a terem ideias. O receio está em encontrar</a:t>
            </a:r>
          </a:p>
          <a:p>
            <a:r>
              <a:rPr lang="pt-BR" dirty="0">
                <a:latin typeface="Roboto-Light"/>
              </a:rPr>
              <a:t>um ponto de partida. Em resposta a esse temor, Dornelas sugere</a:t>
            </a:r>
          </a:p>
          <a:p>
            <a:r>
              <a:rPr lang="pt-BR" dirty="0">
                <a:latin typeface="Roboto-Light"/>
              </a:rPr>
              <a:t>que a informação pode contribuir para o processo criativo.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541" y="1842135"/>
            <a:ext cx="7070812" cy="241635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793964" y="4746231"/>
            <a:ext cx="87869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Roboto-Light"/>
              </a:rPr>
              <a:t>A atualidade nos fornece um leque de possibilidades quando o</a:t>
            </a:r>
          </a:p>
          <a:p>
            <a:r>
              <a:rPr lang="pt-BR" dirty="0">
                <a:latin typeface="Roboto-Light"/>
              </a:rPr>
              <a:t>assunto é informação. O empreendedor pode usar como fonte de</a:t>
            </a:r>
          </a:p>
          <a:p>
            <a:r>
              <a:rPr lang="pt-BR" dirty="0">
                <a:latin typeface="Roboto-Light"/>
              </a:rPr>
              <a:t>pesquisa: TV, internet, jornais, livros, revistas, participar de palestras,</a:t>
            </a:r>
          </a:p>
          <a:p>
            <a:r>
              <a:rPr lang="pt-BR" dirty="0">
                <a:latin typeface="Roboto-Light"/>
              </a:rPr>
              <a:t>feiras de negócio, congressos, conversas com especialistas da área</a:t>
            </a:r>
          </a:p>
          <a:p>
            <a:r>
              <a:rPr lang="pt-BR" dirty="0">
                <a:latin typeface="Roboto-Light"/>
              </a:rPr>
              <a:t>em que se pretende abrir um negócio, estar atento à mudança de</a:t>
            </a:r>
          </a:p>
          <a:p>
            <a:r>
              <a:rPr lang="pt-BR" dirty="0">
                <a:latin typeface="Roboto-Light"/>
              </a:rPr>
              <a:t>hábito da população,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0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" y="310922"/>
            <a:ext cx="4371975" cy="33623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266" y="3165973"/>
            <a:ext cx="2362200" cy="31908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078" y="3430497"/>
            <a:ext cx="2239917" cy="230409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466114" y="857162"/>
            <a:ext cx="432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/>
              <a:t>Diferenciação;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/>
              <a:t>Vantagem Estratégica;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/>
              <a:t>Competitividade;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3012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527659710"/>
              </p:ext>
            </p:extLst>
          </p:nvPr>
        </p:nvGraphicFramePr>
        <p:xfrm>
          <a:off x="412205" y="863357"/>
          <a:ext cx="110569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92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3" y="819829"/>
            <a:ext cx="9379133" cy="52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52" y="929367"/>
            <a:ext cx="10136184" cy="472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0" y="489449"/>
            <a:ext cx="11464110" cy="57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2" y="5147173"/>
            <a:ext cx="10782572" cy="12144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2" y="3826737"/>
            <a:ext cx="10782572" cy="117633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62" y="2495006"/>
            <a:ext cx="10782572" cy="11876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62" y="1254034"/>
            <a:ext cx="10782572" cy="109687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29862" y="285189"/>
            <a:ext cx="43980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 se desdobra? </a:t>
            </a:r>
            <a:endParaRPr lang="pt-BR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79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4" y="440462"/>
            <a:ext cx="7353300" cy="2371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72" y="2812187"/>
            <a:ext cx="8272599" cy="38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1413510"/>
            <a:ext cx="10939388" cy="37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8" y="258535"/>
            <a:ext cx="9274901" cy="58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75" y="363446"/>
            <a:ext cx="11302761" cy="58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8" y="297587"/>
            <a:ext cx="10672763" cy="581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4" y="363174"/>
            <a:ext cx="10842580" cy="61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62000" y="2562386"/>
            <a:ext cx="10445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Quando Nicolas Cage faz filmes, mortes são evitadas; veja outras correlações estatísticas que mentem - 09/05/2015 - Ciência - Folha de </a:t>
            </a:r>
            <a:r>
              <a:rPr lang="pt-BR" dirty="0" err="1">
                <a:hlinkClick r:id="rId2"/>
              </a:rPr>
              <a:t>S.Paulo</a:t>
            </a:r>
            <a:r>
              <a:rPr lang="pt-BR" dirty="0">
                <a:hlinkClick r:id="rId2"/>
              </a:rPr>
              <a:t> (uol.com.br)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2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86" y="156209"/>
            <a:ext cx="11583625" cy="65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43" y="454477"/>
            <a:ext cx="9029427" cy="63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51" y="433115"/>
            <a:ext cx="2447925" cy="34575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7610" y="4023360"/>
            <a:ext cx="203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Joseph </a:t>
            </a:r>
            <a:r>
              <a:rPr lang="pt-BR" b="1" dirty="0" err="1" smtClean="0"/>
              <a:t>Shumpeter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251" y="4392692"/>
            <a:ext cx="7315200" cy="20955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891349" y="587829"/>
            <a:ext cx="3174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Teoria da Destruição Criativa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133806" y="2982703"/>
            <a:ext cx="317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Inovação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95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3" y="2218236"/>
            <a:ext cx="8303488" cy="451477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6" y="103959"/>
            <a:ext cx="85439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8" y="939846"/>
            <a:ext cx="11460889" cy="499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70"/>
            <a:ext cx="6448425" cy="33813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3213587"/>
            <a:ext cx="5040767" cy="33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56" y="855481"/>
            <a:ext cx="8744087" cy="54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804863"/>
            <a:ext cx="14668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480990"/>
            <a:ext cx="25765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4293097"/>
            <a:ext cx="3333303" cy="216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8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3" y="276632"/>
            <a:ext cx="5895975" cy="23336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3" y="3201216"/>
            <a:ext cx="3833419" cy="25717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830" y="3201216"/>
            <a:ext cx="3724275" cy="25717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87" y="2758303"/>
            <a:ext cx="3152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1491</Words>
  <Application>Microsoft Office PowerPoint</Application>
  <PresentationFormat>Widescreen</PresentationFormat>
  <Paragraphs>127</Paragraphs>
  <Slides>73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charter</vt:lpstr>
      <vt:lpstr>Roboto</vt:lpstr>
      <vt:lpstr>Roboto-Bold</vt:lpstr>
      <vt:lpstr>Roboto-Light</vt:lpstr>
      <vt:lpstr>Tema do Office</vt:lpstr>
      <vt:lpstr>Apresentação do PowerPoint</vt:lpstr>
      <vt:lpstr>Apresentação do PowerPoint</vt:lpstr>
      <vt:lpstr>Parábola</vt:lpstr>
      <vt:lpstr>Parábola – O sábio monge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Costa de Azevedo</dc:creator>
  <cp:lastModifiedBy>Leandro Costa de Azevedo</cp:lastModifiedBy>
  <cp:revision>88</cp:revision>
  <dcterms:created xsi:type="dcterms:W3CDTF">2018-04-12T02:11:53Z</dcterms:created>
  <dcterms:modified xsi:type="dcterms:W3CDTF">2021-09-14T11:16:18Z</dcterms:modified>
</cp:coreProperties>
</file>